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</p:sldMasterIdLst>
  <p:notesMasterIdLst>
    <p:notesMasterId r:id="rId32"/>
  </p:notesMasterIdLst>
  <p:handoutMasterIdLst>
    <p:handoutMasterId r:id="rId33"/>
  </p:handoutMasterIdLst>
  <p:sldIdLst>
    <p:sldId id="511" r:id="rId3"/>
    <p:sldId id="423" r:id="rId4"/>
    <p:sldId id="517" r:id="rId5"/>
    <p:sldId id="563" r:id="rId6"/>
    <p:sldId id="559" r:id="rId7"/>
    <p:sldId id="560" r:id="rId8"/>
    <p:sldId id="562" r:id="rId9"/>
    <p:sldId id="561" r:id="rId10"/>
    <p:sldId id="564" r:id="rId11"/>
    <p:sldId id="557" r:id="rId12"/>
    <p:sldId id="565" r:id="rId13"/>
    <p:sldId id="566" r:id="rId14"/>
    <p:sldId id="529" r:id="rId15"/>
    <p:sldId id="567" r:id="rId16"/>
    <p:sldId id="568" r:id="rId17"/>
    <p:sldId id="524" r:id="rId18"/>
    <p:sldId id="525" r:id="rId19"/>
    <p:sldId id="528" r:id="rId20"/>
    <p:sldId id="569" r:id="rId21"/>
    <p:sldId id="570" r:id="rId22"/>
    <p:sldId id="572" r:id="rId23"/>
    <p:sldId id="533" r:id="rId24"/>
    <p:sldId id="573" r:id="rId25"/>
    <p:sldId id="574" r:id="rId26"/>
    <p:sldId id="543" r:id="rId27"/>
    <p:sldId id="421" r:id="rId28"/>
    <p:sldId id="507" r:id="rId29"/>
    <p:sldId id="558" r:id="rId30"/>
    <p:sldId id="509" r:id="rId3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EC387CF-EBAE-42A8-B4DA-4A8C972BC313}">
          <p14:sldIdLst>
            <p14:sldId id="511"/>
            <p14:sldId id="423"/>
            <p14:sldId id="517"/>
          </p14:sldIdLst>
        </p14:section>
        <p14:section name="Reflection" id="{023661D0-6813-443D-88CB-4AB8D580FCC7}">
          <p14:sldIdLst>
            <p14:sldId id="563"/>
            <p14:sldId id="559"/>
            <p14:sldId id="560"/>
            <p14:sldId id="562"/>
            <p14:sldId id="561"/>
          </p14:sldIdLst>
        </p14:section>
        <p14:section name="Reflection API" id="{3F51DE11-C328-4C41-8CA9-B22F5AC23A54}">
          <p14:sldIdLst>
            <p14:sldId id="564"/>
            <p14:sldId id="557"/>
            <p14:sldId id="565"/>
            <p14:sldId id="566"/>
            <p14:sldId id="529"/>
            <p14:sldId id="567"/>
          </p14:sldIdLst>
        </p14:section>
        <p14:section name="Fields" id="{8976029E-9A51-4F07-936E-C296984B067E}">
          <p14:sldIdLst>
            <p14:sldId id="568"/>
            <p14:sldId id="524"/>
            <p14:sldId id="525"/>
            <p14:sldId id="528"/>
            <p14:sldId id="569"/>
          </p14:sldIdLst>
        </p14:section>
        <p14:section name="Constructors" id="{C09CDDA3-E5EA-43E9-9470-BE30146C9FE9}">
          <p14:sldIdLst>
            <p14:sldId id="570"/>
            <p14:sldId id="572"/>
            <p14:sldId id="533"/>
          </p14:sldIdLst>
        </p14:section>
        <p14:section name="Methods" id="{802396AB-F5E2-43C3-A5D1-014418A0F473}">
          <p14:sldIdLst>
            <p14:sldId id="573"/>
            <p14:sldId id="574"/>
            <p14:sldId id="543"/>
            <p14:sldId id="421"/>
            <p14:sldId id="507"/>
            <p14:sldId id="558"/>
            <p14:sldId id="50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3121"/>
    <a:srgbClr val="301301"/>
    <a:srgbClr val="2F1200"/>
    <a:srgbClr val="321300"/>
    <a:srgbClr val="F3BE60"/>
    <a:srgbClr val="663606"/>
    <a:srgbClr val="F9F0AB"/>
    <a:srgbClr val="F9E6AB"/>
    <a:srgbClr val="F9FAAB"/>
    <a:srgbClr val="767691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359" autoAdjust="0"/>
    <p:restoredTop sz="94280" autoAdjust="0"/>
  </p:normalViewPr>
  <p:slideViewPr>
    <p:cSldViewPr>
      <p:cViewPr varScale="1">
        <p:scale>
          <a:sx n="66" d="100"/>
          <a:sy n="66" d="100"/>
        </p:scale>
        <p:origin x="120" y="21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52" d="100"/>
          <a:sy n="52" d="100"/>
        </p:scale>
        <p:origin x="2476" y="6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5/10/relationships/revisionInfo" Target="revisionInfo.xml"/><Relationship Id="rId21" Type="http://schemas.openxmlformats.org/officeDocument/2006/relationships/slide" Target="slides/slide19.xml"/><Relationship Id="rId34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01-Aug-17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01-Aug-17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system.reflection(v=vs.110).aspx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softuni.org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65495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b="0" i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6975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IsPrivate</a:t>
            </a:r>
            <a:r>
              <a:rPr lang="en-US" sz="1600" b="0" i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– check if field is </a:t>
            </a:r>
            <a:endParaRPr lang="en-US" sz="1600" b="0" i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6975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18771862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0015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2835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 .Invoke method takes an</a:t>
            </a:r>
            <a:r>
              <a:rPr lang="en-US" sz="1600" b="0" i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array of objects and</a:t>
            </a:r>
            <a:r>
              <a:rPr lang="en-US" sz="16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you must supply exactly one parameter per argument in the constructor you are invoking. In this case it was a constructor taking a s</a:t>
            </a:r>
            <a:r>
              <a:rPr lang="en-US" dirty="0"/>
              <a:t>tring</a:t>
            </a:r>
            <a:r>
              <a:rPr lang="en-US" sz="16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so one s</a:t>
            </a:r>
            <a:r>
              <a:rPr lang="en-US" dirty="0"/>
              <a:t>tring</a:t>
            </a:r>
            <a:r>
              <a:rPr lang="en-US" sz="16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must be supplied.</a:t>
            </a:r>
            <a:endParaRPr lang="en-US" sz="1600" b="0" i="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6975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8816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764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Shape 3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2892433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benefit:</a:t>
            </a:r>
          </a:p>
          <a:p>
            <a:pPr>
              <a:buFontTx/>
              <a:buChar char="-"/>
            </a:pPr>
            <a:r>
              <a:rPr lang="en-US" baseline="0" dirty="0"/>
              <a:t> code becomes easy to extend and maintain because it adapts at runtime</a:t>
            </a:r>
          </a:p>
          <a:p>
            <a:pPr>
              <a:buFontTx/>
              <a:buChar char="-"/>
            </a:pPr>
            <a:endParaRPr lang="en-US" baseline="0" dirty="0"/>
          </a:p>
          <a:p>
            <a:pPr>
              <a:buFontTx/>
              <a:buNone/>
            </a:pPr>
            <a:r>
              <a:rPr lang="en-US" baseline="0" dirty="0"/>
              <a:t>Main drawback:</a:t>
            </a:r>
          </a:p>
          <a:p>
            <a:pPr>
              <a:buFontTx/>
              <a:buNone/>
            </a:pPr>
            <a:r>
              <a:rPr lang="en-US" baseline="0" dirty="0"/>
              <a:t>- performance is sacrificed</a:t>
            </a:r>
          </a:p>
        </p:txBody>
      </p:sp>
    </p:spTree>
    <p:extLst>
      <p:ext uri="{BB962C8B-B14F-4D97-AF65-F5344CB8AC3E}">
        <p14:creationId xmlns:p14="http://schemas.microsoft.com/office/powerpoint/2010/main" val="2690030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5B3C35A-099E-4867-9ECA-C7C8A6FD2E28}" type="slidenum">
              <a:rPr lang="en-US"/>
              <a:pPr/>
              <a:t>2</a:t>
            </a:fld>
            <a:r>
              <a:rPr lang="en-US" dirty="0"/>
              <a:t>##</a:t>
            </a:r>
          </a:p>
        </p:txBody>
      </p:sp>
      <p:sp>
        <p:nvSpPr>
          <p:cNvPr id="424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00700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1534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0074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236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6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r>
              <a:rPr lang="en-GB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the root of the 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System.Reflection</a:t>
            </a:r>
            <a:r>
              <a:rPr lang="en-GB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functionality and is the primary way to access metadata. Use the members of</a:t>
            </a:r>
            <a:r>
              <a:rPr lang="en-GB" sz="16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</a:t>
            </a:r>
            <a:r>
              <a:rPr lang="en-GB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ype to get information about a type declaration, about the members of a type (such as the constructors, methods, fields, properties, and events of a class), as well as the module and the assembly in which the class is deployed.</a:t>
            </a:r>
          </a:p>
          <a:p>
            <a:endParaRPr lang="en-GB" sz="16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r>
              <a:rPr lang="en-GB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describes data types. It stores type information in a variable, property or field. The Type class represents the program's metadata, which is a description of its structure but not the instructions that are executed.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4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5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414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213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020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https://msdn.microsoft.com/en-us/library/wccyzw83(v=vs.110).aspx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697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37205644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052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b="0" i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697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F381A-FFC9-41C1-AE93-640D0EA4DB19}" type="datetime1">
              <a:rPr lang="en-US" smtClean="0"/>
              <a:pPr/>
              <a:t>01-Aug-17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278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2EAB7-764A-40FB-8F74-57FA0DA8A99D}" type="datetime1">
              <a:rPr lang="en-US" smtClean="0"/>
              <a:pPr/>
              <a:t>01-Aug-17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hyperlink" Target="http://www.indeavr.com/" TargetMode="External"/><Relationship Id="rId18" Type="http://schemas.openxmlformats.org/officeDocument/2006/relationships/image" Target="../media/image31.png"/><Relationship Id="rId3" Type="http://schemas.openxmlformats.org/officeDocument/2006/relationships/hyperlink" Target="http://www.luxoft.com/" TargetMode="External"/><Relationship Id="rId21" Type="http://schemas.openxmlformats.org/officeDocument/2006/relationships/hyperlink" Target="https://softuni.bg/csharp-advanced-oop" TargetMode="External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28.png"/><Relationship Id="rId17" Type="http://schemas.openxmlformats.org/officeDocument/2006/relationships/hyperlink" Target="http://netpeak.bg/" TargetMode="External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30.png"/><Relationship Id="rId20" Type="http://schemas.openxmlformats.org/officeDocument/2006/relationships/image" Target="../media/image3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infragistics.com/" TargetMode="External"/><Relationship Id="rId10" Type="http://schemas.openxmlformats.org/officeDocument/2006/relationships/image" Target="../media/image27.png"/><Relationship Id="rId19" Type="http://schemas.openxmlformats.org/officeDocument/2006/relationships/hyperlink" Target="http://www.superhosting.bg/" TargetMode="External"/><Relationship Id="rId4" Type="http://schemas.openxmlformats.org/officeDocument/2006/relationships/image" Target="../media/image24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s://telerikacademy.com/Courses/Courses/Details/159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intro-csharp-book/" TargetMode="External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7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5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656012" y="1065832"/>
            <a:ext cx="8215099" cy="11715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D18E"/>
              </a:buClr>
              <a:buSzPct val="25000"/>
              <a:buFont typeface="Calibri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Reflection</a:t>
            </a:r>
            <a:r>
              <a:rPr lang="en-US" sz="5400" b="1" i="0" u="none" strike="noStrike" cap="none" dirty="0">
                <a:solidFill>
                  <a:srgbClr val="F6D18E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56" name="Shape 56"/>
          <p:cNvSpPr txBox="1">
            <a:spLocks noGrp="1"/>
          </p:cNvSpPr>
          <p:nvPr>
            <p:ph type="body" idx="2"/>
          </p:nvPr>
        </p:nvSpPr>
        <p:spPr>
          <a:xfrm>
            <a:off x="760412" y="4348942"/>
            <a:ext cx="3187613" cy="525134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b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2800" b="1" i="0" u="none" strike="noStrike" cap="none" dirty="0" err="1">
                <a:solidFill>
                  <a:srgbClr val="EE792A"/>
                </a:solidFill>
                <a:latin typeface="Calibri"/>
                <a:ea typeface="Calibri"/>
                <a:cs typeface="Calibri"/>
                <a:sym typeface="Calibri"/>
              </a:rPr>
              <a:t>SoftUni</a:t>
            </a:r>
            <a:r>
              <a:rPr lang="en-US" sz="2800" b="1" i="0" u="none" strike="noStrike" cap="none">
                <a:solidFill>
                  <a:srgbClr val="EE792A"/>
                </a:solidFill>
                <a:latin typeface="Calibri"/>
                <a:ea typeface="Calibri"/>
                <a:cs typeface="Calibri"/>
                <a:sym typeface="Calibri"/>
              </a:rPr>
              <a:t> Team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body" idx="4"/>
          </p:nvPr>
        </p:nvSpPr>
        <p:spPr>
          <a:xfrm>
            <a:off x="760412" y="4818841"/>
            <a:ext cx="3187614" cy="444343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ctr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2300" b="1" i="0" u="none" strike="noStrike" cap="none">
                <a:solidFill>
                  <a:srgbClr val="F4B36C"/>
                </a:solidFill>
                <a:latin typeface="Calibri"/>
                <a:ea typeface="Calibri"/>
                <a:cs typeface="Calibri"/>
                <a:sym typeface="Calibri"/>
              </a:rPr>
              <a:t>Technical Trainers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body" idx="6"/>
          </p:nvPr>
        </p:nvSpPr>
        <p:spPr>
          <a:xfrm>
            <a:off x="760412" y="5263182"/>
            <a:ext cx="3187613" cy="363550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ctr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1800" b="1" i="0" u="none" strike="noStrike" cap="none">
                <a:solidFill>
                  <a:srgbClr val="F27A44"/>
                </a:solidFill>
                <a:latin typeface="Calibri"/>
                <a:ea typeface="Calibri"/>
                <a:cs typeface="Calibri"/>
                <a:sym typeface="Calibri"/>
              </a:rPr>
              <a:t>Software University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body" idx="7"/>
          </p:nvPr>
        </p:nvSpPr>
        <p:spPr>
          <a:xfrm>
            <a:off x="760412" y="5604346"/>
            <a:ext cx="3187613" cy="331233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ctr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1600" b="1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http://softuni.bg</a:t>
            </a:r>
          </a:p>
        </p:txBody>
      </p:sp>
      <p:pic>
        <p:nvPicPr>
          <p:cNvPr id="60" name="Shape 60"/>
          <p:cNvPicPr preferRelativeResize="0"/>
          <p:nvPr/>
        </p:nvPicPr>
        <p:blipFill rotWithShape="1">
          <a:blip r:embed="rId4" cstate="print">
            <a:alphaModFix/>
          </a:blip>
          <a:srcRect/>
          <a:stretch/>
        </p:blipFill>
        <p:spPr>
          <a:xfrm>
            <a:off x="821983" y="2972633"/>
            <a:ext cx="2175525" cy="761163"/>
          </a:xfrm>
          <a:prstGeom prst="roundRect">
            <a:avLst>
              <a:gd name="adj" fmla="val 3940"/>
            </a:avLst>
          </a:prstGeom>
          <a:solidFill>
            <a:srgbClr val="231F20">
              <a:alpha val="49411"/>
            </a:srgbClr>
          </a:solidFill>
          <a:ln w="9525" cap="flat" cmpd="sng">
            <a:solidFill>
              <a:srgbClr val="C87D0E">
                <a:alpha val="49411"/>
              </a:srgb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61" name="Shape 61"/>
          <p:cNvPicPr preferRelativeResize="0"/>
          <p:nvPr/>
        </p:nvPicPr>
        <p:blipFill rotWithShape="1">
          <a:blip r:embed="rId5" cstate="print">
            <a:alphaModFix/>
          </a:blip>
          <a:srcRect l="-2033" t="-11972" r="-4042" b="1046"/>
          <a:stretch/>
        </p:blipFill>
        <p:spPr>
          <a:xfrm>
            <a:off x="825157" y="1887142"/>
            <a:ext cx="2172350" cy="795695"/>
          </a:xfrm>
          <a:prstGeom prst="roundRect">
            <a:avLst>
              <a:gd name="adj" fmla="val 3940"/>
            </a:avLst>
          </a:prstGeom>
          <a:solidFill>
            <a:srgbClr val="231F20">
              <a:alpha val="49411"/>
            </a:srgbClr>
          </a:solidFill>
          <a:ln w="9525" cap="flat" cmpd="sng">
            <a:solidFill>
              <a:srgbClr val="C87D0E">
                <a:alpha val="49411"/>
              </a:srgbClr>
            </a:solidFill>
            <a:prstDash val="solid"/>
            <a:round/>
            <a:headEnd type="none" w="med" len="med"/>
            <a:tailEnd type="none" w="med" len="med"/>
          </a:ln>
        </p:spPr>
      </p:pic>
      <p:grpSp>
        <p:nvGrpSpPr>
          <p:cNvPr id="2" name="Group 1"/>
          <p:cNvGrpSpPr/>
          <p:nvPr/>
        </p:nvGrpSpPr>
        <p:grpSpPr>
          <a:xfrm>
            <a:off x="4201798" y="3796677"/>
            <a:ext cx="2807014" cy="2354809"/>
            <a:chOff x="4261429" y="3796677"/>
            <a:chExt cx="2807014" cy="2354809"/>
          </a:xfrm>
        </p:grpSpPr>
        <p:pic>
          <p:nvPicPr>
            <p:cNvPr id="18" name="Picture 17" descr="http://softuni.bg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261429" y="3886200"/>
              <a:ext cx="2064163" cy="226528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 rot="576164">
              <a:off x="5679217" y="3796677"/>
              <a:ext cx="1389226" cy="6678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2200" b="1" spc="50" dirty="0">
                  <a:ln w="9525" cmpd="sng">
                    <a:solidFill>
                      <a:srgbClr val="FFA72A"/>
                    </a:solidFill>
                    <a:prstDash val="solid"/>
                  </a:ln>
                  <a:solidFill>
                    <a:srgbClr val="FFF0D9"/>
                  </a:solidFill>
                  <a:effectLst>
                    <a:glow rad="38100">
                      <a:srgbClr val="F0A22E">
                        <a:alpha val="40000"/>
                      </a:srgbClr>
                    </a:glow>
                  </a:effectLst>
                </a:rPr>
                <a:t>C# OOP</a:t>
              </a:r>
            </a:p>
            <a:p>
              <a:pPr algn="ctr">
                <a:lnSpc>
                  <a:spcPct val="85000"/>
                </a:lnSpc>
              </a:pPr>
              <a:r>
                <a:rPr lang="en-US" sz="2200" b="1" spc="50" dirty="0">
                  <a:ln w="9525" cmpd="sng">
                    <a:solidFill>
                      <a:srgbClr val="FFA72A"/>
                    </a:solidFill>
                    <a:prstDash val="solid"/>
                  </a:ln>
                  <a:solidFill>
                    <a:srgbClr val="FFF0D9"/>
                  </a:solidFill>
                  <a:effectLst>
                    <a:glow rad="38100">
                      <a:srgbClr val="F0A22E">
                        <a:alpha val="40000"/>
                      </a:srgbClr>
                    </a:glow>
                  </a:effectLst>
                </a:rPr>
                <a:t>Advanced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120E5894-B40D-4C2A-8F85-A4C83E2FCE8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6311" y="3353214"/>
            <a:ext cx="41148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082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92A40-9C75-4303-A37D-8E33DB39E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Primary way to access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metadata</a:t>
            </a:r>
          </a:p>
          <a:p>
            <a:r>
              <a:rPr lang="en-US" dirty="0"/>
              <a:t>Obtain 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compile time </a:t>
            </a:r>
            <a:r>
              <a:rPr lang="en-US" dirty="0"/>
              <a:t>if you know it’s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Obtain 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run time </a:t>
            </a:r>
            <a:r>
              <a:rPr lang="en-US" dirty="0"/>
              <a:t>if the name 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unknown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Class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A7BC01-D329-49DB-8122-8451C46F88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166" y="2756155"/>
            <a:ext cx="11381939" cy="6340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 myType =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typeof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(ClassName);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C89F81-9C34-402B-8E3B-4221F5F049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165" y="4764215"/>
            <a:ext cx="11381939" cy="6340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 myType =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Type.GetType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("Namespace.ClassName")</a:t>
            </a:r>
          </a:p>
        </p:txBody>
      </p:sp>
      <p:sp>
        <p:nvSpPr>
          <p:cNvPr id="11" name="AutoShape 20">
            <a:extLst>
              <a:ext uri="{FF2B5EF4-FFF2-40B4-BE49-F238E27FC236}">
                <a16:creationId xmlns:a16="http://schemas.microsoft.com/office/drawing/2014/main" id="{76740F2C-59A0-493A-930B-A3844E45F5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7012" y="5689158"/>
            <a:ext cx="4469599" cy="1032317"/>
          </a:xfrm>
          <a:prstGeom prst="wedgeRoundRectCallout">
            <a:avLst>
              <a:gd name="adj1" fmla="val 40271"/>
              <a:gd name="adj2" fmla="val -87344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 need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fully qualified 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 name as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string</a:t>
            </a:r>
          </a:p>
        </p:txBody>
      </p:sp>
    </p:spTree>
    <p:extLst>
      <p:ext uri="{BB962C8B-B14F-4D97-AF65-F5344CB8AC3E}">
        <p14:creationId xmlns:p14="http://schemas.microsoft.com/office/powerpoint/2010/main" val="1061565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8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Obtain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/>
              <a:t>name</a:t>
            </a:r>
          </a:p>
          <a:p>
            <a:pPr lvl="1"/>
            <a:r>
              <a:rPr lang="en-GB" dirty="0"/>
              <a:t>Fully qualified class name -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Type.FullName</a:t>
            </a:r>
            <a:endParaRPr lang="en-US" noProof="1"/>
          </a:p>
          <a:p>
            <a:pPr lvl="1"/>
            <a:endParaRPr lang="en-US" dirty="0"/>
          </a:p>
          <a:p>
            <a:pPr lvl="1">
              <a:spcBef>
                <a:spcPts val="1800"/>
              </a:spcBef>
            </a:pPr>
            <a:r>
              <a:rPr lang="en-US" dirty="0"/>
              <a:t>Class name without the package name -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Type.Name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 Name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455612" y="2590800"/>
            <a:ext cx="11049000" cy="58477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full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typeOf(SomeClass)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.FullName;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455612" y="4191000"/>
            <a:ext cx="11049000" cy="58477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simpleName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typeOf(SomeClass)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.Name;</a:t>
            </a:r>
            <a:endParaRPr lang="en-US" sz="3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302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998412" cy="5570355"/>
          </a:xfrm>
        </p:spPr>
        <p:txBody>
          <a:bodyPr>
            <a:normAutofit/>
          </a:bodyPr>
          <a:lstStyle/>
          <a:p>
            <a:r>
              <a:rPr lang="en-US" dirty="0"/>
              <a:t>Obtain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base class</a:t>
            </a:r>
          </a:p>
          <a:p>
            <a:endParaRPr lang="en-US" dirty="0"/>
          </a:p>
          <a:p>
            <a:pPr>
              <a:spcBef>
                <a:spcPts val="1800"/>
              </a:spcBef>
            </a:pPr>
            <a:r>
              <a:rPr lang="en-US" dirty="0"/>
              <a:t>Obtain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interfaces</a:t>
            </a:r>
          </a:p>
          <a:p>
            <a:pPr>
              <a:spcBef>
                <a:spcPts val="1800"/>
              </a:spcBef>
            </a:pPr>
            <a:endParaRPr lang="en-US" dirty="0"/>
          </a:p>
          <a:p>
            <a:pPr lvl="1">
              <a:spcBef>
                <a:spcPts val="1800"/>
              </a:spcBef>
            </a:pPr>
            <a:r>
              <a:rPr lang="en-US" dirty="0"/>
              <a:t>Only the interfaces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specifically declared</a:t>
            </a:r>
            <a:r>
              <a:rPr lang="en-US" dirty="0"/>
              <a:t> </a:t>
            </a:r>
            <a:r>
              <a:rPr lang="en-GB" dirty="0"/>
              <a:t>implemented </a:t>
            </a:r>
            <a:r>
              <a:rPr lang="en-US" dirty="0"/>
              <a:t>by a given class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returned </a:t>
            </a:r>
          </a:p>
          <a:p>
            <a:pPr>
              <a:spcBef>
                <a:spcPts val="18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Class and Interfaces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ED3296-05C3-4F52-B578-BED9275BAD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081" y="1862731"/>
            <a:ext cx="11381939" cy="6041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 baseType = testClass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.BaseType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7D70F5-E8D2-41A1-9D43-B72357257C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080" y="3521052"/>
            <a:ext cx="11381939" cy="6340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interfaces = testClass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.GetInterfaces()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6304444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59C73F-C8BB-443C-A303-99A93AA26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CreateInstance</a:t>
            </a:r>
            <a:r>
              <a:rPr lang="en-US" dirty="0"/>
              <a:t> - creates an instance of a type by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invoking</a:t>
            </a:r>
            <a:r>
              <a:rPr lang="en-US" dirty="0"/>
              <a:t> the constructor that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best matches </a:t>
            </a:r>
            <a:r>
              <a:rPr lang="en-US" dirty="0"/>
              <a:t>the specified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arguments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 anchorCtr="0"/>
          <a:lstStyle/>
          <a:p>
            <a:pPr>
              <a:lnSpc>
                <a:spcPts val="4000"/>
              </a:lnSpc>
              <a:defRPr/>
            </a:pPr>
            <a:r>
              <a:rPr lang="en-US" dirty="0"/>
              <a:t>New Instance</a:t>
            </a:r>
            <a:endParaRPr lang="bg-BG" sz="4000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9614" y="2743200"/>
            <a:ext cx="11806419" cy="355481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 sbType =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Type.GetType("System.Text.StringBuilder");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3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 sbInstance =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(StringBuilder)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Activator.CreateInstance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(sbType);</a:t>
            </a:r>
          </a:p>
          <a:p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 sbInstCapacity = (StringBuilder)Activator</a:t>
            </a:r>
          </a:p>
          <a:p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.CreateInstance(sbType,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object[] {10}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3123001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084" y="5011645"/>
            <a:ext cx="98067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GB" dirty="0"/>
              <a:t>Reflection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012084" y="5831062"/>
            <a:ext cx="9806728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435" y="91440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76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070665"/>
            <a:ext cx="11998412" cy="5570355"/>
          </a:xfrm>
        </p:spPr>
        <p:txBody>
          <a:bodyPr>
            <a:normAutofit/>
          </a:bodyPr>
          <a:lstStyle/>
          <a:p>
            <a:r>
              <a:rPr lang="en-US" dirty="0"/>
              <a:t>Obtain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public</a:t>
            </a:r>
            <a:r>
              <a:rPr lang="en-US" dirty="0"/>
              <a:t> fields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endParaRPr lang="en-US" dirty="0"/>
          </a:p>
          <a:p>
            <a:pPr>
              <a:spcBef>
                <a:spcPts val="3000"/>
              </a:spcBef>
            </a:pPr>
            <a:r>
              <a:rPr lang="en-US" dirty="0"/>
              <a:t>Obtain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all </a:t>
            </a:r>
            <a:r>
              <a:rPr lang="en-US" dirty="0"/>
              <a:t>fields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>
              <a:spcBef>
                <a:spcPts val="18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 Fields</a:t>
            </a:r>
            <a:endParaRPr lang="en-GB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690585" y="1782215"/>
            <a:ext cx="10744200" cy="107721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FieldInfo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field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.GetField(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"name"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FieldInfo[] 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publicFields = type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.GetFields()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90584" y="3733800"/>
            <a:ext cx="10875827" cy="171739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FieldInfo[] allFields = type.GetFields(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BindingFlags.Static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|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BindingFlags.Instance 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|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BindingFlags.Public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|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BindingFlags.NonPublic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</a:p>
        </p:txBody>
      </p:sp>
    </p:spTree>
    <p:extLst>
      <p:ext uri="{BB962C8B-B14F-4D97-AF65-F5344CB8AC3E}">
        <p14:creationId xmlns:p14="http://schemas.microsoft.com/office/powerpoint/2010/main" val="35526998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074540-A6C4-4DE2-AA17-BFE4A38E3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Get field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 and type</a:t>
            </a:r>
          </a:p>
          <a:p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 anchorCtr="0"/>
          <a:lstStyle/>
          <a:p>
            <a:pPr>
              <a:lnSpc>
                <a:spcPts val="4000"/>
              </a:lnSpc>
              <a:defRPr/>
            </a:pPr>
            <a:r>
              <a:rPr lang="en-US" dirty="0"/>
              <a:t>Field Type and Name</a:t>
            </a:r>
            <a:endParaRPr lang="bg-BG" sz="4000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01854" y="3352800"/>
            <a:ext cx="11381939" cy="16875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FieldInfo field = type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.GetField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("fieldName");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fieldName = field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.Name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 fieldType = field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.FieldType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123001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 anchorCtr="0"/>
          <a:lstStyle/>
          <a:p>
            <a:pPr>
              <a:lnSpc>
                <a:spcPts val="4000"/>
              </a:lnSpc>
              <a:defRPr/>
            </a:pPr>
            <a:r>
              <a:rPr lang="en-US" dirty="0"/>
              <a:t>Field Altering</a:t>
            </a:r>
            <a:endParaRPr lang="bg-BG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80731" y="1371600"/>
            <a:ext cx="11381939" cy="496751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 testType = typeof(Test);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Test testInstance =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(Test) Activator.CreateInstance(testType);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FieldInfo field = testType.GetField("testInt");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field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.SetValue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(testInstance, 5);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fieldValue =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(int) field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.GetValue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(testInstance);</a:t>
            </a:r>
          </a:p>
        </p:txBody>
      </p:sp>
      <p:sp>
        <p:nvSpPr>
          <p:cNvPr id="8" name="AutoShape 20"/>
          <p:cNvSpPr>
            <a:spLocks noChangeArrowheads="1"/>
          </p:cNvSpPr>
          <p:nvPr/>
        </p:nvSpPr>
        <p:spPr bwMode="auto">
          <a:xfrm>
            <a:off x="4533728" y="3747523"/>
            <a:ext cx="7043822" cy="838200"/>
          </a:xfrm>
          <a:prstGeom prst="wedgeRoundRectCallout">
            <a:avLst>
              <a:gd name="adj1" fmla="val -64246"/>
              <a:gd name="adj2" fmla="val 63033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WARNING: 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with extreme caution as you could alter an objects internal state!</a:t>
            </a:r>
            <a:endParaRPr lang="bg-BG" sz="2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123001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8079A9-6DC1-4DBE-8156-36152B060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modifier is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flag bit </a:t>
            </a:r>
            <a:r>
              <a:rPr lang="en-US" dirty="0"/>
              <a:t>that is either set or cleared</a:t>
            </a:r>
          </a:p>
          <a:p>
            <a:r>
              <a:rPr lang="en-US" dirty="0"/>
              <a:t>Check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access modifier </a:t>
            </a:r>
            <a:r>
              <a:rPr lang="en-US" dirty="0"/>
              <a:t>of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member</a:t>
            </a:r>
            <a:r>
              <a:rPr lang="en-US" dirty="0"/>
              <a:t> of the class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 anchorCtr="0"/>
          <a:lstStyle/>
          <a:p>
            <a:pPr>
              <a:lnSpc>
                <a:spcPts val="4000"/>
              </a:lnSpc>
              <a:defRPr/>
            </a:pPr>
            <a:r>
              <a:rPr lang="en-US" dirty="0"/>
              <a:t>Access Modifiers</a:t>
            </a:r>
            <a:endParaRPr lang="bg-BG" sz="4000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98884" y="2743200"/>
            <a:ext cx="11381939" cy="334245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field.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IsPrivate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//private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field.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IsPublic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//public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field.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IsNonPublic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//everything but public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field.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IsFamily 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//protected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field.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IsAssembly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//internal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etc…</a:t>
            </a:r>
          </a:p>
        </p:txBody>
      </p:sp>
    </p:spTree>
    <p:extLst>
      <p:ext uri="{BB962C8B-B14F-4D97-AF65-F5344CB8AC3E}">
        <p14:creationId xmlns:p14="http://schemas.microsoft.com/office/powerpoint/2010/main" val="33123001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084" y="5011645"/>
            <a:ext cx="98067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GB" dirty="0"/>
              <a:t>Reflection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012084" y="5831062"/>
            <a:ext cx="9806728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435" y="91440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990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423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What? Why? Where? When?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Reflection API</a:t>
            </a:r>
          </a:p>
          <a:p>
            <a:pPr marL="819096" lvl="1" indent="-514350"/>
            <a:r>
              <a:rPr lang="en-US" dirty="0"/>
              <a:t>Type Class</a:t>
            </a:r>
          </a:p>
          <a:p>
            <a:pPr marL="819096" lvl="1" indent="-514350"/>
            <a:r>
              <a:rPr lang="en-US" dirty="0"/>
              <a:t>Reflecting Fields</a:t>
            </a:r>
          </a:p>
          <a:p>
            <a:pPr marL="819096" lvl="1" indent="-514350"/>
            <a:r>
              <a:rPr lang="en-US" dirty="0"/>
              <a:t>Reflecting Constructors</a:t>
            </a:r>
          </a:p>
          <a:p>
            <a:pPr marL="819096" lvl="1" indent="-514350"/>
            <a:r>
              <a:rPr lang="en-US" dirty="0"/>
              <a:t>Reflecting Methods</a:t>
            </a:r>
          </a:p>
        </p:txBody>
      </p:sp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bg-B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990012" y="2971800"/>
            <a:ext cx="2541127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52367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070665"/>
            <a:ext cx="11998412" cy="5570355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US" dirty="0"/>
              <a:t>Obtain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constructors</a:t>
            </a:r>
          </a:p>
          <a:p>
            <a:pPr marL="0" indent="0">
              <a:spcBef>
                <a:spcPts val="1800"/>
              </a:spcBef>
              <a:buNone/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Obtain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all non static constructors</a:t>
            </a:r>
          </a:p>
          <a:p>
            <a:pPr>
              <a:spcBef>
                <a:spcPts val="18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 Constructors</a:t>
            </a:r>
            <a:endParaRPr lang="en-GB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741312" y="1752600"/>
            <a:ext cx="11068100" cy="11757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ConstructorInfo[] publicCtors =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       type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.GetConstructors()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6520" y="3845903"/>
            <a:ext cx="10972892" cy="280076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ConstructorInfo[] allNonStaticCtors =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type.GetConstructors(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		BindingFlags.Instance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|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		BindingFlags.Public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|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		BindingFlags.NonPublic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4373190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070665"/>
            <a:ext cx="11998412" cy="5570355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US" dirty="0"/>
              <a:t>Obtain  a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certain </a:t>
            </a:r>
            <a:r>
              <a:rPr lang="en-US" dirty="0"/>
              <a:t>constructor</a:t>
            </a:r>
          </a:p>
          <a:p>
            <a:pPr marL="0" indent="0">
              <a:spcBef>
                <a:spcPts val="1800"/>
              </a:spcBef>
              <a:buNone/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Get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 type</a:t>
            </a:r>
          </a:p>
          <a:p>
            <a:pPr>
              <a:spcBef>
                <a:spcPts val="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spcBef>
                <a:spcPts val="18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 Constructors(2)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D085E5-85F3-4E55-8ED1-8828930125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056" y="2034275"/>
            <a:ext cx="11690178" cy="117570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ConstructorInfo constructor =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type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.GetConstructor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(new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Type[]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parametersType);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ADC443-F7C6-440E-AF50-9CBD1717FB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056" y="4724400"/>
            <a:ext cx="11690178" cy="56630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Type[] parameterTypes = constructor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.GetParameters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512419169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E1BDC9-A93C-4C12-BCA0-63A6CB7B8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Instantiating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dirty="0"/>
              <a:t> using constructor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 anchorCtr="0"/>
          <a:lstStyle/>
          <a:p>
            <a:r>
              <a:rPr lang="en-US" dirty="0"/>
              <a:t>Instantiating Objects</a:t>
            </a:r>
          </a:p>
        </p:txBody>
      </p:sp>
      <p:sp>
        <p:nvSpPr>
          <p:cNvPr id="6" name="AutoShape 20"/>
          <p:cNvSpPr>
            <a:spLocks noChangeArrowheads="1"/>
          </p:cNvSpPr>
          <p:nvPr/>
        </p:nvSpPr>
        <p:spPr bwMode="auto">
          <a:xfrm>
            <a:off x="5789612" y="4247122"/>
            <a:ext cx="3810000" cy="2277880"/>
          </a:xfrm>
          <a:prstGeom prst="wedgeRoundRectCallout">
            <a:avLst>
              <a:gd name="adj1" fmla="val 40684"/>
              <a:gd name="adj2" fmla="val -89998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dirty="0"/>
              <a:t>Supply an array of object parameters for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each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argument</a:t>
            </a:r>
            <a:r>
              <a:rPr lang="en-US" sz="2800" dirty="0"/>
              <a:t> in the constructor you are invoking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01854" y="2382497"/>
            <a:ext cx="11381939" cy="10402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 builder =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(StringBuilder)constructor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.Invoke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(new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object[]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params);</a:t>
            </a:r>
          </a:p>
        </p:txBody>
      </p:sp>
    </p:spTree>
    <p:extLst>
      <p:ext uri="{BB962C8B-B14F-4D97-AF65-F5344CB8AC3E}">
        <p14:creationId xmlns:p14="http://schemas.microsoft.com/office/powerpoint/2010/main" val="33123001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070665"/>
            <a:ext cx="11998412" cy="5570355"/>
          </a:xfrm>
        </p:spPr>
        <p:txBody>
          <a:bodyPr>
            <a:normAutofit/>
          </a:bodyPr>
          <a:lstStyle/>
          <a:p>
            <a:r>
              <a:rPr lang="en-US" dirty="0"/>
              <a:t>Obtain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public</a:t>
            </a:r>
            <a:r>
              <a:rPr lang="en-US" dirty="0"/>
              <a:t> methods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spcBef>
                <a:spcPts val="1200"/>
              </a:spcBef>
              <a:buNone/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Obtain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certain</a:t>
            </a:r>
            <a:r>
              <a:rPr lang="en-US" dirty="0"/>
              <a:t> method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 Methods</a:t>
            </a:r>
            <a:endParaRPr lang="en-GB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455612" y="1981200"/>
            <a:ext cx="11277600" cy="6041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MethodInfo[] 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publicMethods = sbType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.GetMethods()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55612" y="3951962"/>
            <a:ext cx="11277600" cy="22590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MethodInfo 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appendMethod =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		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sbType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.GetMethod("Append")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MethodInfo 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overload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Method = sbType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.GetMethod( 			    "Append", new</a:t>
            </a:r>
            <a:r>
              <a:rPr lang="en-US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[]{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typeof</a:t>
            </a:r>
            <a:r>
              <a:rPr lang="en-US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(string)}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410820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070665"/>
            <a:ext cx="11998412" cy="5570355"/>
          </a:xfrm>
        </p:spPr>
        <p:txBody>
          <a:bodyPr>
            <a:normAutofit/>
          </a:bodyPr>
          <a:lstStyle/>
          <a:p>
            <a:r>
              <a:rPr lang="en-US" dirty="0"/>
              <a:t>Obtain method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return type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spcBef>
                <a:spcPts val="1200"/>
              </a:spcBef>
              <a:buNone/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Invoke</a:t>
            </a:r>
            <a:r>
              <a:rPr lang="en-US" dirty="0"/>
              <a:t> methods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Invoke</a:t>
            </a:r>
            <a:endParaRPr lang="en-GB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627014" y="1828800"/>
            <a:ext cx="10934797" cy="171739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ParameterInfo[] appendParameters =  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			  appendMethod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.GetParameters()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 returnType = appendMethod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.ReturnType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23597" y="4334145"/>
            <a:ext cx="10938214" cy="11757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appendMethod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.Invoke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        builder, new object[] { "hi!“ });</a:t>
            </a:r>
          </a:p>
        </p:txBody>
      </p:sp>
      <p:sp>
        <p:nvSpPr>
          <p:cNvPr id="8" name="AutoShape 20">
            <a:extLst>
              <a:ext uri="{FF2B5EF4-FFF2-40B4-BE49-F238E27FC236}">
                <a16:creationId xmlns:a16="http://schemas.microsoft.com/office/drawing/2014/main" id="{0EF063E3-FB5D-4047-9CD3-209524E5E9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1012" y="5704245"/>
            <a:ext cx="3429000" cy="709251"/>
          </a:xfrm>
          <a:prstGeom prst="wedgeRoundRectCallout">
            <a:avLst>
              <a:gd name="adj1" fmla="val 41188"/>
              <a:gd name="adj2" fmla="val -88253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dirty="0"/>
              <a:t>Target object instance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AutoShape 20">
            <a:extLst>
              <a:ext uri="{FF2B5EF4-FFF2-40B4-BE49-F238E27FC236}">
                <a16:creationId xmlns:a16="http://schemas.microsoft.com/office/drawing/2014/main" id="{2904EB97-F50B-4F8B-91C2-BBB48E5D84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3612" y="3909358"/>
            <a:ext cx="3886200" cy="789939"/>
          </a:xfrm>
          <a:prstGeom prst="wedgeRoundRectCallout">
            <a:avLst>
              <a:gd name="adj1" fmla="val 1913"/>
              <a:gd name="adj2" fmla="val 69988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dirty="0"/>
              <a:t>Parameters for the method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50867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>
            <a:spLocks noGrp="1"/>
          </p:cNvSpPr>
          <p:nvPr>
            <p:ph type="title"/>
          </p:nvPr>
        </p:nvSpPr>
        <p:spPr>
          <a:xfrm>
            <a:off x="1446212" y="5562600"/>
            <a:ext cx="8938472" cy="820600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5400" b="1" i="0" u="none" strike="noStrike" cap="non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Exercises in Class</a:t>
            </a:r>
          </a:p>
        </p:txBody>
      </p:sp>
      <p:pic>
        <p:nvPicPr>
          <p:cNvPr id="345" name="Shape 345"/>
          <p:cNvPicPr preferRelativeResize="0"/>
          <p:nvPr/>
        </p:nvPicPr>
        <p:blipFill rotWithShape="1">
          <a:blip r:embed="rId3" cstate="print">
            <a:alphaModFix/>
          </a:blip>
          <a:srcRect/>
          <a:stretch/>
        </p:blipFill>
        <p:spPr>
          <a:xfrm>
            <a:off x="4098925" y="1366837"/>
            <a:ext cx="3990975" cy="4124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4477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 marL="514350" indent="-514350">
              <a:buNone/>
            </a:pPr>
            <a:r>
              <a:rPr lang="en-US" dirty="0"/>
              <a:t>What are the:</a:t>
            </a:r>
          </a:p>
          <a:p>
            <a:pPr marL="819096" lvl="1" indent="-514350"/>
            <a:r>
              <a:rPr lang="en-US" dirty="0"/>
              <a:t>Benefits</a:t>
            </a:r>
          </a:p>
          <a:p>
            <a:pPr marL="819096" lvl="1" indent="-514350"/>
            <a:r>
              <a:rPr lang="en-US" dirty="0"/>
              <a:t>Drawbacks</a:t>
            </a:r>
          </a:p>
          <a:p>
            <a:pPr marL="514350" lvl="1" indent="-514350">
              <a:buNone/>
            </a:pPr>
            <a:r>
              <a:rPr lang="en-US" dirty="0"/>
              <a:t>Of using reflection?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509" y="1905000"/>
            <a:ext cx="3559806" cy="2640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12954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</a:t>
            </a:r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16" name="Picture 15">
            <a:hlinkClick r:id="rId15"/>
          </p:cNvPr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7"/>
          </p:cNvPr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19"/>
          </p:cNvPr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sp>
        <p:nvSpPr>
          <p:cNvPr id="17" name="Shape 514"/>
          <p:cNvSpPr txBox="1">
            <a:spLocks noGrp="1"/>
          </p:cNvSpPr>
          <p:nvPr>
            <p:ph type="body" idx="4294967295"/>
          </p:nvPr>
        </p:nvSpPr>
        <p:spPr>
          <a:xfrm>
            <a:off x="1529383" y="6400801"/>
            <a:ext cx="10482604" cy="363550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t" anchorCtr="0">
            <a:noAutofit/>
          </a:bodyPr>
          <a:lstStyle/>
          <a:p>
            <a:pPr marL="0" marR="0" lvl="0" indent="0" algn="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18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1"/>
              </a:rPr>
              <a:t>https://softuni.bg/csharp-advanced-oop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1383750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7"/>
              </a:rPr>
              <a:t>OOP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5289699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>
            <a:hlinkClick r:id="rId6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762304" y="3069120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63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CSharp</a:t>
            </a:r>
            <a:r>
              <a:rPr lang="en-US" sz="11500" b="1" dirty="0"/>
              <a:t>-OOP</a:t>
            </a:r>
            <a:endParaRPr lang="en-US" sz="6000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213457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9F19CAA-2DF0-44C1-8119-BDE6A58F8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B4474C-0B80-4A6D-949B-88DA2B2DA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692873"/>
          </a:xfrm>
        </p:spPr>
        <p:txBody>
          <a:bodyPr/>
          <a:lstStyle/>
          <a:p>
            <a:r>
              <a:rPr lang="en-US" dirty="0"/>
              <a:t>What? Why? Where? When?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EE7198-24EE-4CB8-AB1F-77CBD80CE61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" name="Picture 9" descr="A picture containing sky, nature, water, outdoor&#10;&#10;Description generated with very high confidence">
            <a:extLst>
              <a:ext uri="{FF2B5EF4-FFF2-40B4-BE49-F238E27FC236}">
                <a16:creationId xmlns:a16="http://schemas.microsoft.com/office/drawing/2014/main" id="{4384E291-5EA7-449D-A86F-4AD5A2A8A7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254" y="1466815"/>
            <a:ext cx="5304388" cy="348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003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675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Programming technique </a:t>
            </a:r>
            <a:r>
              <a:rPr lang="en-US" dirty="0"/>
              <a:t>in which computer programs have the ability to treat other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programs as their data</a:t>
            </a:r>
          </a:p>
          <a:p>
            <a:pPr>
              <a:lnSpc>
                <a:spcPct val="100000"/>
              </a:lnSpc>
              <a:defRPr/>
            </a:pPr>
            <a:r>
              <a:rPr lang="en-US" dirty="0"/>
              <a:t>Programs can be designed to: 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Read 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Generate 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Analyze 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Transform </a:t>
            </a:r>
          </a:p>
          <a:p>
            <a:pPr>
              <a:lnSpc>
                <a:spcPct val="10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Modify itself </a:t>
            </a:r>
            <a:r>
              <a:rPr lang="en-US" dirty="0"/>
              <a:t>while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running.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96674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 anchorCtr="0"/>
          <a:lstStyle/>
          <a:p>
            <a:r>
              <a:rPr lang="en-US" sz="4000" dirty="0"/>
              <a:t>What is </a:t>
            </a:r>
            <a:r>
              <a:rPr lang="en-GB" dirty="0"/>
              <a:t>Metaprogramming?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013" y="2819400"/>
            <a:ext cx="4470399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120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675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dirty="0"/>
              <a:t>The ability of a programming language to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it’s own metalanguage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dirty="0"/>
              <a:t>Programs can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examine </a:t>
            </a:r>
            <a:r>
              <a:rPr lang="en-US" dirty="0"/>
              <a:t>information about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itself</a:t>
            </a:r>
          </a:p>
        </p:txBody>
      </p:sp>
      <p:sp>
        <p:nvSpPr>
          <p:cNvPr id="796674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 anchorCtr="0"/>
          <a:lstStyle/>
          <a:p>
            <a:r>
              <a:rPr lang="en-US" sz="4000" dirty="0"/>
              <a:t>What is </a:t>
            </a:r>
            <a:r>
              <a:rPr lang="en-GB" dirty="0"/>
              <a:t>Reflection?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B9EFAD-C4FC-4C7E-A23B-E5F8ACFAD1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449" y="3276600"/>
            <a:ext cx="4984750" cy="314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616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675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/>
            </a:pPr>
            <a:r>
              <a:rPr lang="en-GB" dirty="0"/>
              <a:t>Code becomes more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extendible</a:t>
            </a:r>
            <a:endParaRPr lang="en-GB" dirty="0"/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Reduces </a:t>
            </a:r>
            <a:r>
              <a:rPr lang="en-US" dirty="0"/>
              <a:t>code length significantly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dirty="0"/>
              <a:t>Easier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maintenance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Testing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/>
            </a:pPr>
            <a:r>
              <a:rPr lang="en-GB" dirty="0"/>
              <a:t>Tools for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programmers</a:t>
            </a:r>
          </a:p>
        </p:txBody>
      </p:sp>
      <p:sp>
        <p:nvSpPr>
          <p:cNvPr id="796674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 anchorCtr="0"/>
          <a:lstStyle/>
          <a:p>
            <a:r>
              <a:rPr lang="en-US" sz="4000" dirty="0"/>
              <a:t>Why, Where </a:t>
            </a:r>
            <a:r>
              <a:rPr lang="en-GB" dirty="0"/>
              <a:t>Reflection?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7" name="Picture 16" descr="A picture containing indoor&#10;&#10;Description generated with very high confidence">
            <a:extLst>
              <a:ext uri="{FF2B5EF4-FFF2-40B4-BE49-F238E27FC236}">
                <a16:creationId xmlns:a16="http://schemas.microsoft.com/office/drawing/2014/main" id="{742E3A90-26BF-484B-92D9-AFBAEAFEF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812" y="2895600"/>
            <a:ext cx="3443400" cy="34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611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675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dirty="0"/>
              <a:t>If it 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possible</a:t>
            </a:r>
            <a:r>
              <a:rPr lang="en-US" dirty="0"/>
              <a:t>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perform</a:t>
            </a:r>
            <a:r>
              <a:rPr lang="en-US" dirty="0"/>
              <a:t> an operation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without </a:t>
            </a:r>
            <a:r>
              <a:rPr lang="en-US" dirty="0"/>
              <a:t>using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reflection</a:t>
            </a:r>
            <a:r>
              <a:rPr lang="en-US" dirty="0"/>
              <a:t>, then it is preferable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avoid using it</a:t>
            </a: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defRPr/>
            </a:pPr>
            <a:r>
              <a:rPr lang="en-GB" dirty="0"/>
              <a:t>Cons from using Reflection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defRPr/>
            </a:pP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Performance </a:t>
            </a:r>
            <a:r>
              <a:rPr lang="en-GB" dirty="0"/>
              <a:t>overhead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defRPr/>
            </a:pP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Security </a:t>
            </a:r>
            <a:r>
              <a:rPr lang="en-GB" dirty="0"/>
              <a:t>restrictions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defRPr/>
            </a:pPr>
            <a:r>
              <a:rPr lang="en-GB" dirty="0"/>
              <a:t>Exposure of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internals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96674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 anchorCtr="0"/>
          <a:lstStyle/>
          <a:p>
            <a:r>
              <a:rPr lang="en-US" sz="4000" dirty="0"/>
              <a:t>When </a:t>
            </a:r>
            <a:r>
              <a:rPr lang="en-GB" dirty="0"/>
              <a:t>Reflection?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5456109" y="2514600"/>
            <a:ext cx="5506792" cy="1252993"/>
            <a:chOff x="5816472" y="2695778"/>
            <a:chExt cx="5506792" cy="125299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16472" y="2695778"/>
              <a:ext cx="1199677" cy="120984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8120" y="2698835"/>
              <a:ext cx="1209844" cy="1209844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9935" y="2717710"/>
              <a:ext cx="1753329" cy="1231061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34F52470-32CC-409D-A77A-5781ECB9C1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4240632"/>
            <a:ext cx="2553786" cy="200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1940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6675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8B5A37D-E5F4-4BD3-85BA-40114E565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 API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D5BE17D-CB84-4AC5-8D92-D403DF98D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Reflecting Class and Members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330279-BB14-4CB9-818A-1C455C3FA2A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Picture 7" descr="A close up of a red light&#10;&#10;Description generated with high confidence">
            <a:extLst>
              <a:ext uri="{FF2B5EF4-FFF2-40B4-BE49-F238E27FC236}">
                <a16:creationId xmlns:a16="http://schemas.microsoft.com/office/drawing/2014/main" id="{17A85494-9AC9-4136-9A1E-CA059A4A8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721" y="1606516"/>
            <a:ext cx="4909454" cy="334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85136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1306</Words>
  <Application>Microsoft Office PowerPoint</Application>
  <PresentationFormat>Custom</PresentationFormat>
  <Paragraphs>276</Paragraphs>
  <Slides>29</Slides>
  <Notes>22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Consolas</vt:lpstr>
      <vt:lpstr>Noto Sans Symbols</vt:lpstr>
      <vt:lpstr>Wingdings</vt:lpstr>
      <vt:lpstr>Wingdings 2</vt:lpstr>
      <vt:lpstr>SoftUni 16x9</vt:lpstr>
      <vt:lpstr>Reflection </vt:lpstr>
      <vt:lpstr>Table of Contents</vt:lpstr>
      <vt:lpstr>Questions</vt:lpstr>
      <vt:lpstr>Reflection</vt:lpstr>
      <vt:lpstr>What is Metaprogramming?</vt:lpstr>
      <vt:lpstr>What is Reflection?</vt:lpstr>
      <vt:lpstr>Why, Where Reflection?</vt:lpstr>
      <vt:lpstr>When Reflection?</vt:lpstr>
      <vt:lpstr>Reflection  API</vt:lpstr>
      <vt:lpstr>Type Class</vt:lpstr>
      <vt:lpstr>Class Name</vt:lpstr>
      <vt:lpstr>Base Class and Interfaces</vt:lpstr>
      <vt:lpstr>New Instance</vt:lpstr>
      <vt:lpstr>Reflection</vt:lpstr>
      <vt:lpstr>Reflect Fields</vt:lpstr>
      <vt:lpstr>Field Type and Name</vt:lpstr>
      <vt:lpstr>Field Altering</vt:lpstr>
      <vt:lpstr>Access Modifiers</vt:lpstr>
      <vt:lpstr>Reflection</vt:lpstr>
      <vt:lpstr>Reflect Constructors</vt:lpstr>
      <vt:lpstr>Reflect Constructors(2)</vt:lpstr>
      <vt:lpstr>Instantiating Objects</vt:lpstr>
      <vt:lpstr>Reflect Methods</vt:lpstr>
      <vt:lpstr>Method Invoke</vt:lpstr>
      <vt:lpstr>Exercises in Class</vt:lpstr>
      <vt:lpstr>Summary</vt:lpstr>
      <vt:lpstr>Reflection</vt:lpstr>
      <vt:lpstr>License</vt:lpstr>
      <vt:lpstr>Free Trainings @ Software University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Reflection</dc:title>
  <dc:subject>Java OOP Advanced</dc:subject>
  <dc:creator/>
  <cp:keywords>OOP, programming, course, SoftUni, Software University, Advanced, Reflection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2017-08-01T10:57:24Z</dcterms:modified>
  <cp:category>programming, OOP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